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9" r:id="rId3"/>
    <p:sldId id="257" r:id="rId4"/>
    <p:sldId id="261" r:id="rId5"/>
    <p:sldId id="259" r:id="rId6"/>
    <p:sldId id="260" r:id="rId7"/>
    <p:sldId id="263" r:id="rId8"/>
    <p:sldId id="264" r:id="rId9"/>
    <p:sldId id="265" r:id="rId10"/>
    <p:sldId id="266" r:id="rId11"/>
    <p:sldId id="269" r:id="rId12"/>
    <p:sldId id="270" r:id="rId13"/>
    <p:sldId id="276" r:id="rId14"/>
    <p:sldId id="271" r:id="rId15"/>
    <p:sldId id="272" r:id="rId16"/>
    <p:sldId id="262" r:id="rId17"/>
    <p:sldId id="273" r:id="rId18"/>
    <p:sldId id="290" r:id="rId19"/>
    <p:sldId id="291" r:id="rId20"/>
    <p:sldId id="292" r:id="rId21"/>
    <p:sldId id="293" r:id="rId22"/>
    <p:sldId id="294" r:id="rId23"/>
    <p:sldId id="295" r:id="rId24"/>
    <p:sldId id="306" r:id="rId25"/>
    <p:sldId id="296" r:id="rId26"/>
    <p:sldId id="297" r:id="rId27"/>
    <p:sldId id="298" r:id="rId28"/>
    <p:sldId id="299" r:id="rId29"/>
    <p:sldId id="301" r:id="rId30"/>
    <p:sldId id="302" r:id="rId31"/>
    <p:sldId id="300" r:id="rId32"/>
    <p:sldId id="305" r:id="rId33"/>
    <p:sldId id="303" r:id="rId34"/>
    <p:sldId id="304" r:id="rId35"/>
    <p:sldId id="267" r:id="rId36"/>
    <p:sldId id="275" r:id="rId37"/>
    <p:sldId id="307" r:id="rId38"/>
    <p:sldId id="308" r:id="rId39"/>
    <p:sldId id="309" r:id="rId40"/>
    <p:sldId id="258" r:id="rId41"/>
    <p:sldId id="278" r:id="rId42"/>
    <p:sldId id="277" r:id="rId43"/>
    <p:sldId id="279" r:id="rId44"/>
    <p:sldId id="280" r:id="rId45"/>
    <p:sldId id="281" r:id="rId46"/>
    <p:sldId id="282" r:id="rId47"/>
    <p:sldId id="283" r:id="rId48"/>
    <p:sldId id="288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2106" y="-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416675"/>
            <a:ext cx="4953000" cy="365125"/>
          </a:xfrm>
        </p:spPr>
        <p:txBody>
          <a:bodyPr/>
          <a:lstStyle/>
          <a:p>
            <a:r>
              <a:rPr lang="en-US" dirty="0" smtClean="0"/>
              <a:t>TAMSAT </a:t>
            </a:r>
            <a:r>
              <a:rPr lang="en-US" dirty="0" err="1" smtClean="0"/>
              <a:t>Amat,r</a:t>
            </a:r>
            <a:r>
              <a:rPr lang="en-US" dirty="0" smtClean="0"/>
              <a:t> </a:t>
            </a:r>
            <a:r>
              <a:rPr lang="en-US" dirty="0" err="1" smtClean="0"/>
              <a:t>Uydu</a:t>
            </a:r>
            <a:r>
              <a:rPr lang="en-US" dirty="0" smtClean="0"/>
              <a:t> </a:t>
            </a:r>
            <a:r>
              <a:rPr lang="en-US" dirty="0" err="1" smtClean="0"/>
              <a:t>Teknolojileri</a:t>
            </a:r>
            <a:r>
              <a:rPr lang="en-US" dirty="0" smtClean="0"/>
              <a:t> </a:t>
            </a:r>
            <a:r>
              <a:rPr lang="en-US" dirty="0" err="1" smtClean="0"/>
              <a:t>Dernegi</a:t>
            </a:r>
            <a:r>
              <a:rPr lang="en-US" dirty="0" smtClean="0"/>
              <a:t> – ASELSAN </a:t>
            </a:r>
            <a:r>
              <a:rPr lang="en-US" dirty="0" err="1" smtClean="0"/>
              <a:t>Kasim</a:t>
            </a:r>
            <a:r>
              <a:rPr lang="en-US" dirty="0" smtClean="0"/>
              <a:t>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2514600" y="6416675"/>
            <a:ext cx="4953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2">
                    <a:shade val="9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TAMSAT Amat,r Uydu Teknolojileri Dernegi – ASELSAN Kasim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29.jpeg"/><Relationship Id="rId16" Type="http://schemas.openxmlformats.org/officeDocument/2006/relationships/image" Target="../media/image43.jpe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71.pn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93196"/>
            <a:ext cx="6400800" cy="1080120"/>
          </a:xfrm>
        </p:spPr>
        <p:txBody>
          <a:bodyPr>
            <a:normAutofit/>
          </a:bodyPr>
          <a:lstStyle/>
          <a:p>
            <a:pPr algn="ctr"/>
            <a:r>
              <a:rPr lang="tr-TR" sz="1600" b="1" dirty="0"/>
              <a:t>Barış DİNÇ</a:t>
            </a:r>
          </a:p>
          <a:p>
            <a:pPr algn="ctr"/>
            <a:r>
              <a:rPr lang="tr-TR" sz="1600" dirty="0"/>
              <a:t>Başkan Yardımcısı (Teknik)</a:t>
            </a:r>
          </a:p>
          <a:p>
            <a:pPr algn="ctr"/>
            <a:r>
              <a:rPr lang="tr-TR" sz="1600" dirty="0"/>
              <a:t>Kasım 2017</a:t>
            </a:r>
            <a:endParaRPr lang="en-US" sz="1600" dirty="0"/>
          </a:p>
        </p:txBody>
      </p:sp>
      <p:pic>
        <p:nvPicPr>
          <p:cNvPr id="5" name="Picture 4" descr="uuuuu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7864" y="1477888"/>
            <a:ext cx="2743200" cy="27432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EAEC33F8-6572-4650-8E6A-8E8DEC2AE0F0}"/>
              </a:ext>
            </a:extLst>
          </p:cNvPr>
          <p:cNvSpPr txBox="1">
            <a:spLocks/>
          </p:cNvSpPr>
          <p:nvPr/>
        </p:nvSpPr>
        <p:spPr>
          <a:xfrm>
            <a:off x="1403648" y="4221088"/>
            <a:ext cx="6400800" cy="936104"/>
          </a:xfrm>
          <a:prstGeom prst="rect">
            <a:avLst/>
          </a:prstGeom>
          <a:solidFill>
            <a:schemeClr val="bg2">
              <a:lumMod val="60000"/>
              <a:lumOff val="40000"/>
              <a:alpha val="51000"/>
            </a:schemeClr>
          </a:solidFill>
        </p:spPr>
        <p:txBody>
          <a:bodyPr vert="horz" lIns="0" rIns="18288">
            <a:normAutofit lnSpcReduction="10000"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</a:rPr>
              <a:t>Amat</a:t>
            </a:r>
            <a:r>
              <a:rPr lang="tr-TR" b="1" dirty="0">
                <a:solidFill>
                  <a:schemeClr val="bg1"/>
                </a:solidFill>
              </a:rPr>
              <a:t>ör Uydu Teknolojileri Derneği</a:t>
            </a:r>
          </a:p>
          <a:p>
            <a:r>
              <a:rPr lang="tr-TR" b="1" dirty="0">
                <a:solidFill>
                  <a:schemeClr val="bg1"/>
                </a:solidFill>
              </a:rPr>
              <a:t>2010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tamsat\resim\new\9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208912" cy="48895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tamsat\resim\new\9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8656563" cy="52648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tamsat\resim\new\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8618463" cy="5210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tamsat\karton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3284984"/>
            <a:ext cx="1996132" cy="1517551"/>
          </a:xfrm>
          <a:prstGeom prst="rect">
            <a:avLst/>
          </a:prstGeom>
          <a:noFill/>
        </p:spPr>
      </p:pic>
      <p:pic>
        <p:nvPicPr>
          <p:cNvPr id="11268" name="Picture 4" descr="C:\tamsat\kart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84984"/>
            <a:ext cx="2957723" cy="2369815"/>
          </a:xfrm>
          <a:prstGeom prst="rect">
            <a:avLst/>
          </a:prstGeom>
          <a:noFill/>
        </p:spPr>
      </p:pic>
      <p:pic>
        <p:nvPicPr>
          <p:cNvPr id="11269" name="Picture 5" descr="C:\tamsat\karton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4509120"/>
            <a:ext cx="3312368" cy="2131319"/>
          </a:xfrm>
          <a:prstGeom prst="rect">
            <a:avLst/>
          </a:prstGeom>
          <a:noFill/>
        </p:spPr>
      </p:pic>
      <p:pic>
        <p:nvPicPr>
          <p:cNvPr id="11270" name="Picture 6" descr="C:\tamsat\karton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4288" y="1052736"/>
            <a:ext cx="1736322" cy="2315096"/>
          </a:xfrm>
          <a:prstGeom prst="rect">
            <a:avLst/>
          </a:prstGeom>
          <a:noFill/>
        </p:spPr>
      </p:pic>
      <p:pic>
        <p:nvPicPr>
          <p:cNvPr id="11271" name="Picture 7" descr="C:\tamsat\karton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188640"/>
            <a:ext cx="1602284" cy="1201713"/>
          </a:xfrm>
          <a:prstGeom prst="rect">
            <a:avLst/>
          </a:prstGeom>
          <a:noFill/>
        </p:spPr>
      </p:pic>
      <p:pic>
        <p:nvPicPr>
          <p:cNvPr id="11272" name="Picture 8" descr="C:\tamsat\karton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188640"/>
            <a:ext cx="4648200" cy="3219450"/>
          </a:xfrm>
          <a:prstGeom prst="rect">
            <a:avLst/>
          </a:prstGeom>
          <a:noFill/>
        </p:spPr>
      </p:pic>
      <p:pic>
        <p:nvPicPr>
          <p:cNvPr id="11273" name="Picture 9" descr="C:\tamsat\karton7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08104" y="4293096"/>
            <a:ext cx="3528740" cy="2414981"/>
          </a:xfrm>
          <a:prstGeom prst="rect">
            <a:avLst/>
          </a:prstGeom>
          <a:noFill/>
        </p:spPr>
      </p:pic>
      <p:pic>
        <p:nvPicPr>
          <p:cNvPr id="11266" name="Picture 2" descr="C:\tamsat\karton8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1772816"/>
            <a:ext cx="2402840" cy="1595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tamsat\resim\new\9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8542015" cy="5170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tamsat\resim\new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7779593" cy="33922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tamsat\resim\new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492896"/>
            <a:ext cx="7420199" cy="2836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in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1840" y="1772816"/>
            <a:ext cx="2082431" cy="2177480"/>
          </a:xfrm>
          <a:prstGeom prst="rect">
            <a:avLst/>
          </a:prstGeom>
        </p:spPr>
      </p:pic>
      <p:pic>
        <p:nvPicPr>
          <p:cNvPr id="3" name="Picture 2" descr="basin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7888" y="4437112"/>
            <a:ext cx="2126200" cy="2105615"/>
          </a:xfrm>
          <a:prstGeom prst="rect">
            <a:avLst/>
          </a:prstGeom>
        </p:spPr>
      </p:pic>
      <p:pic>
        <p:nvPicPr>
          <p:cNvPr id="6" name="Picture 5" descr="basin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1340768"/>
            <a:ext cx="2420941" cy="2751753"/>
          </a:xfrm>
          <a:prstGeom prst="rect">
            <a:avLst/>
          </a:prstGeom>
        </p:spPr>
      </p:pic>
      <p:pic>
        <p:nvPicPr>
          <p:cNvPr id="7" name="Picture 6" descr="basin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4008" y="3701016"/>
            <a:ext cx="3421192" cy="2411940"/>
          </a:xfrm>
          <a:prstGeom prst="rect">
            <a:avLst/>
          </a:prstGeom>
        </p:spPr>
      </p:pic>
      <p:pic>
        <p:nvPicPr>
          <p:cNvPr id="8" name="Picture 7" descr="basin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5936" y="3212112"/>
            <a:ext cx="4219264" cy="3192576"/>
          </a:xfrm>
          <a:prstGeom prst="rect">
            <a:avLst/>
          </a:prstGeom>
        </p:spPr>
      </p:pic>
      <p:pic>
        <p:nvPicPr>
          <p:cNvPr id="9" name="Picture 8" descr="basin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4128" y="4552362"/>
            <a:ext cx="2641072" cy="1897170"/>
          </a:xfrm>
          <a:prstGeom prst="rect">
            <a:avLst/>
          </a:prstGeom>
        </p:spPr>
      </p:pic>
      <p:pic>
        <p:nvPicPr>
          <p:cNvPr id="11" name="Picture 10" descr="basin8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544" y="3645024"/>
            <a:ext cx="3208076" cy="2973072"/>
          </a:xfrm>
          <a:prstGeom prst="rect">
            <a:avLst/>
          </a:prstGeom>
        </p:spPr>
      </p:pic>
      <p:pic>
        <p:nvPicPr>
          <p:cNvPr id="12" name="Picture 11" descr="basin9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0192" y="620688"/>
            <a:ext cx="2710096" cy="2675953"/>
          </a:xfrm>
          <a:prstGeom prst="rect">
            <a:avLst/>
          </a:prstGeom>
        </p:spPr>
      </p:pic>
      <p:pic>
        <p:nvPicPr>
          <p:cNvPr id="13" name="Picture 12" descr="basin1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48264" y="4437112"/>
            <a:ext cx="1932275" cy="1495740"/>
          </a:xfrm>
          <a:prstGeom prst="rect">
            <a:avLst/>
          </a:prstGeom>
        </p:spPr>
      </p:pic>
      <p:pic>
        <p:nvPicPr>
          <p:cNvPr id="14" name="Picture 13" descr="basin1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5656" y="2564904"/>
            <a:ext cx="3995936" cy="1800800"/>
          </a:xfrm>
          <a:prstGeom prst="rect">
            <a:avLst/>
          </a:prstGeom>
        </p:spPr>
      </p:pic>
      <p:pic>
        <p:nvPicPr>
          <p:cNvPr id="15" name="Picture 14" descr="basin12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3968" y="3212976"/>
            <a:ext cx="1736708" cy="1344096"/>
          </a:xfrm>
          <a:prstGeom prst="rect">
            <a:avLst/>
          </a:prstGeom>
        </p:spPr>
      </p:pic>
      <p:pic>
        <p:nvPicPr>
          <p:cNvPr id="16" name="Picture 15" descr="basin13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44208" y="1484784"/>
            <a:ext cx="2376264" cy="1793457"/>
          </a:xfrm>
          <a:prstGeom prst="rect">
            <a:avLst/>
          </a:prstGeom>
        </p:spPr>
      </p:pic>
      <p:pic>
        <p:nvPicPr>
          <p:cNvPr id="17" name="Picture 16" descr="basin14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1520" y="1556792"/>
            <a:ext cx="2591530" cy="1480874"/>
          </a:xfrm>
          <a:prstGeom prst="rect">
            <a:avLst/>
          </a:prstGeom>
        </p:spPr>
      </p:pic>
      <p:pic>
        <p:nvPicPr>
          <p:cNvPr id="18" name="Picture 17" descr="basin15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9552" y="2708920"/>
            <a:ext cx="1998553" cy="1703094"/>
          </a:xfrm>
          <a:prstGeom prst="rect">
            <a:avLst/>
          </a:prstGeom>
        </p:spPr>
      </p:pic>
      <p:pic>
        <p:nvPicPr>
          <p:cNvPr id="19" name="Picture 18" descr="basin16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23728" y="1556792"/>
            <a:ext cx="2019430" cy="1366706"/>
          </a:xfrm>
          <a:prstGeom prst="rect">
            <a:avLst/>
          </a:prstGeom>
        </p:spPr>
      </p:pic>
      <p:pic>
        <p:nvPicPr>
          <p:cNvPr id="5" name="Picture 4" descr="basin2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3608" y="4005064"/>
            <a:ext cx="1652526" cy="1778034"/>
          </a:xfrm>
          <a:prstGeom prst="rect">
            <a:avLst/>
          </a:prstGeom>
        </p:spPr>
      </p:pic>
      <p:pic>
        <p:nvPicPr>
          <p:cNvPr id="10" name="Picture 9" descr="basin7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76256" y="3068960"/>
            <a:ext cx="1858130" cy="1626838"/>
          </a:xfrm>
          <a:prstGeom prst="rect">
            <a:avLst/>
          </a:prstGeom>
        </p:spPr>
      </p:pic>
      <p:pic>
        <p:nvPicPr>
          <p:cNvPr id="4" name="Picture 3" descr="basin1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28337" y="1700808"/>
            <a:ext cx="1807959" cy="1869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1520" y="908720"/>
            <a:ext cx="215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BASINDA TAMSAT</a:t>
            </a:r>
          </a:p>
        </p:txBody>
      </p:sp>
      <p:pic>
        <p:nvPicPr>
          <p:cNvPr id="22" name="Resim 21">
            <a:extLst>
              <a:ext uri="{FF2B5EF4-FFF2-40B4-BE49-F238E27FC236}">
                <a16:creationId xmlns="" xmlns:a16="http://schemas.microsoft.com/office/drawing/2014/main" id="{735F4BC7-A252-46F7-8606-C8239C2C12E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40413" y="3050378"/>
            <a:ext cx="2396031" cy="7268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tamsat.org.tr/tr/wp-content/uploads/2017/05/nasa-space-apps-challenge-15-488x366.png">
            <a:extLst>
              <a:ext uri="{FF2B5EF4-FFF2-40B4-BE49-F238E27FC236}">
                <a16:creationId xmlns="" xmlns:a16="http://schemas.microsoft.com/office/drawing/2014/main" id="{8682799F-C718-44F7-B05A-C94287350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" y="3390963"/>
            <a:ext cx="4648200" cy="3486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amsat.org.tr/tr/wp-content/uploads/2017/05/nasa-space-apps-challenge-13-488x366.png">
            <a:extLst>
              <a:ext uri="{FF2B5EF4-FFF2-40B4-BE49-F238E27FC236}">
                <a16:creationId xmlns="" xmlns:a16="http://schemas.microsoft.com/office/drawing/2014/main" id="{8614040F-290C-402D-8941-89C7F29B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-35524"/>
            <a:ext cx="3763788" cy="28228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tamsat.org.tr/tr/wp-content/uploads/2017/05/nasa-space-apps-challenge-06-488x288.png">
            <a:extLst>
              <a:ext uri="{FF2B5EF4-FFF2-40B4-BE49-F238E27FC236}">
                <a16:creationId xmlns="" xmlns:a16="http://schemas.microsoft.com/office/drawing/2014/main" id="{6CE9CC86-7181-4C04-87A1-0C3D1BDD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77984"/>
            <a:ext cx="4648200" cy="274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amsat.org.tr/tr/wp-content/uploads/2017/05/nasa-space-apps-challenge-05-488x302.png">
            <a:extLst>
              <a:ext uri="{FF2B5EF4-FFF2-40B4-BE49-F238E27FC236}">
                <a16:creationId xmlns="" xmlns:a16="http://schemas.microsoft.com/office/drawing/2014/main" id="{375FAA47-9208-4F35-9D89-3D67FCD5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36" y="1582829"/>
            <a:ext cx="4648200" cy="2876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tamsat.org.tr/tr/wp-content/uploads/2017/05/nasa-space-apps-challenge-07-488x445.png">
            <a:extLst>
              <a:ext uri="{FF2B5EF4-FFF2-40B4-BE49-F238E27FC236}">
                <a16:creationId xmlns="" xmlns:a16="http://schemas.microsoft.com/office/drawing/2014/main" id="{69CA501F-3F98-407A-A3A0-5711D54D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03" y="0"/>
            <a:ext cx="2324101" cy="2119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tamsat.org.tr/tr/wp-content/uploads/2017/05/nasa-space-apps-challenge-08-488x323.png">
            <a:extLst>
              <a:ext uri="{FF2B5EF4-FFF2-40B4-BE49-F238E27FC236}">
                <a16:creationId xmlns="" xmlns:a16="http://schemas.microsoft.com/office/drawing/2014/main" id="{B708DCAC-51CD-47B9-8F32-347910DE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36" y="-12717"/>
            <a:ext cx="2926139" cy="19367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tamsat.org.tr/tr/wp-content/uploads/2017/05/nasa-space-app-challenge-2017-2-488x313.png">
            <a:extLst>
              <a:ext uri="{FF2B5EF4-FFF2-40B4-BE49-F238E27FC236}">
                <a16:creationId xmlns="" xmlns:a16="http://schemas.microsoft.com/office/drawing/2014/main" id="{B3527A78-49DD-470E-9243-3F5ED03D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26" y="4130670"/>
            <a:ext cx="4248472" cy="27249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tamsat.org.tr/tr/wp-content/uploads/2017/05/r_2789_20170327221056-488x278.png">
            <a:extLst>
              <a:ext uri="{FF2B5EF4-FFF2-40B4-BE49-F238E27FC236}">
                <a16:creationId xmlns="" xmlns:a16="http://schemas.microsoft.com/office/drawing/2014/main" id="{605698F6-8E19-48BF-92E0-7D817DFF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72" y="4317995"/>
            <a:ext cx="2555776" cy="14559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6095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="" xmlns:a16="http://schemas.microsoft.com/office/drawing/2014/main" id="{563C4615-A84F-4E51-A09E-B8E7FF62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32" y="1124744"/>
            <a:ext cx="8229600" cy="348648"/>
          </a:xfrm>
        </p:spPr>
        <p:txBody>
          <a:bodyPr>
            <a:noAutofit/>
          </a:bodyPr>
          <a:lstStyle/>
          <a:p>
            <a:r>
              <a:rPr lang="tr-TR" sz="3200" dirty="0"/>
              <a:t>Küp Uydu Nedir ?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ADAC176D-9FDD-4AB5-BB20-04D477D9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5152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623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0D794DAB-D1D4-4F4C-AACB-C781FA16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446722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E41A1579-4C9D-4AA7-B663-F5C32135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43" y="-32657"/>
            <a:ext cx="3857143" cy="96190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="" xmlns:a16="http://schemas.microsoft.com/office/drawing/2014/main" id="{C2ED7044-12F7-47EA-98C3-3DAC8E53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149080"/>
            <a:ext cx="2752381" cy="108571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="" xmlns:a16="http://schemas.microsoft.com/office/drawing/2014/main" id="{DD04EE9B-5793-4A16-94D5-3438E7BE3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271" y="1274743"/>
            <a:ext cx="2314286" cy="146666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="" xmlns:a16="http://schemas.microsoft.com/office/drawing/2014/main" id="{83CD98F5-273D-431B-AE3B-8EB466064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4691937"/>
            <a:ext cx="2447619" cy="102857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="" xmlns:a16="http://schemas.microsoft.com/office/drawing/2014/main" id="{09ADEB58-E4B4-4199-9D83-36F650D1C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0" y="5722755"/>
            <a:ext cx="4686300" cy="102857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="" xmlns:a16="http://schemas.microsoft.com/office/drawing/2014/main" id="{A2767C8E-77FE-4B29-B6C1-EAC17504A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5064" y="3086906"/>
            <a:ext cx="4231432" cy="37345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776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="" xmlns:a16="http://schemas.microsoft.com/office/drawing/2014/main" id="{563C4615-A84F-4E51-A09E-B8E7FF62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32" y="1124744"/>
            <a:ext cx="8229600" cy="348648"/>
          </a:xfrm>
        </p:spPr>
        <p:txBody>
          <a:bodyPr>
            <a:noAutofit/>
          </a:bodyPr>
          <a:lstStyle/>
          <a:p>
            <a:r>
              <a:rPr lang="tr-TR" sz="3200" dirty="0"/>
              <a:t>Küp Uydu Nedir 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="" xmlns:a16="http://schemas.microsoft.com/office/drawing/2014/main" id="{FEB2B0A7-500F-4C3F-BF00-AC709097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604670"/>
            <a:ext cx="5397865" cy="52498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9133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="" xmlns:a16="http://schemas.microsoft.com/office/drawing/2014/main" id="{DD0CE843-68A0-4495-973A-EDE86AFD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4898671"/>
            <a:ext cx="3438525" cy="1714500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="" xmlns:a16="http://schemas.microsoft.com/office/drawing/2014/main" id="{563C4615-A84F-4E51-A09E-B8E7FF62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527982"/>
            <a:ext cx="8229600" cy="348648"/>
          </a:xfrm>
        </p:spPr>
        <p:txBody>
          <a:bodyPr>
            <a:noAutofit/>
          </a:bodyPr>
          <a:lstStyle/>
          <a:p>
            <a:r>
              <a:rPr lang="tr-TR" sz="3200" dirty="0"/>
              <a:t>Küp Uydu Nedir ?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="" xmlns:a16="http://schemas.microsoft.com/office/drawing/2014/main" id="{34F5796B-80DE-4B4B-8026-139EFE5D6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030393"/>
            <a:ext cx="7362825" cy="26098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="" xmlns:a16="http://schemas.microsoft.com/office/drawing/2014/main" id="{C6F7483C-30C2-4E5B-A6B4-E74502E65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222271"/>
            <a:ext cx="3124200" cy="16764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="" xmlns:a16="http://schemas.microsoft.com/office/drawing/2014/main" id="{8D767253-9D80-4F9B-AED2-EFBDE889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65" y="4898671"/>
            <a:ext cx="3143250" cy="1933575"/>
          </a:xfrm>
          <a:prstGeom prst="rect">
            <a:avLst/>
          </a:prstGeom>
        </p:spPr>
      </p:pic>
      <p:sp>
        <p:nvSpPr>
          <p:cNvPr id="7" name="Ok: Sağ 6">
            <a:extLst>
              <a:ext uri="{FF2B5EF4-FFF2-40B4-BE49-F238E27FC236}">
                <a16:creationId xmlns="" xmlns:a16="http://schemas.microsoft.com/office/drawing/2014/main" id="{625C8B03-D11C-48EF-90E8-38FF1A8C44C9}"/>
              </a:ext>
            </a:extLst>
          </p:cNvPr>
          <p:cNvSpPr/>
          <p:nvPr/>
        </p:nvSpPr>
        <p:spPr>
          <a:xfrm>
            <a:off x="4342378" y="538082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="" xmlns:p14="http://schemas.microsoft.com/office/powerpoint/2010/main" val="2080993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Desktop\TAMSAT\NEW\IMG-20110614-001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2362200" cy="1771650"/>
          </a:xfrm>
          <a:prstGeom prst="rect">
            <a:avLst/>
          </a:prstGeom>
          <a:noFill/>
        </p:spPr>
      </p:pic>
      <p:sp>
        <p:nvSpPr>
          <p:cNvPr id="3" name="Right Arrow 2"/>
          <p:cNvSpPr/>
          <p:nvPr/>
        </p:nvSpPr>
        <p:spPr>
          <a:xfrm>
            <a:off x="2590800" y="198120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2971800"/>
            <a:ext cx="255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Concept Of Operation</a:t>
            </a:r>
          </a:p>
          <a:p>
            <a:r>
              <a:rPr lang="en-US" dirty="0" smtClean="0"/>
              <a:t>- Requirements</a:t>
            </a:r>
            <a:endParaRPr lang="en-US" dirty="0"/>
          </a:p>
        </p:txBody>
      </p:sp>
      <p:pic>
        <p:nvPicPr>
          <p:cNvPr id="1027" name="Picture 3" descr="Z:\Desktop\TAMSAT\NEW\IMG_10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988219"/>
            <a:ext cx="2847975" cy="213598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429000" y="3200400"/>
            <a:ext cx="210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Preliminary Design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943600" y="19050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Z:\Desktop\TAMSAT\NEW\IMG_162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685800"/>
            <a:ext cx="1925638" cy="1444326"/>
          </a:xfrm>
          <a:prstGeom prst="rect">
            <a:avLst/>
          </a:prstGeom>
          <a:noFill/>
        </p:spPr>
      </p:pic>
      <p:pic>
        <p:nvPicPr>
          <p:cNvPr id="1030" name="Picture 6" descr="Z:\Desktop\TAMSAT\NEW\IMG_105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2209800"/>
            <a:ext cx="2057400" cy="154305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477000" y="3810000"/>
            <a:ext cx="240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Preliminary  </a:t>
            </a:r>
            <a:r>
              <a:rPr lang="en-US" dirty="0" err="1" smtClean="0"/>
              <a:t>Prototyes</a:t>
            </a:r>
            <a:endParaRPr lang="en-US" dirty="0"/>
          </a:p>
        </p:txBody>
      </p:sp>
      <p:pic>
        <p:nvPicPr>
          <p:cNvPr id="1031" name="Picture 7" descr="Z:\Desktop\TAMSAT\NEW\safak_transpond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4648200"/>
            <a:ext cx="934958" cy="124618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52400" y="6172200"/>
            <a:ext cx="183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Prototypes</a:t>
            </a:r>
            <a:endParaRPr lang="en-US" dirty="0"/>
          </a:p>
        </p:txBody>
      </p:sp>
      <p:pic>
        <p:nvPicPr>
          <p:cNvPr id="1032" name="Picture 8" descr="Z:\Desktop\TAMSAT\NEW\IMG-20110614-0015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91000" y="3886200"/>
            <a:ext cx="1295400" cy="971550"/>
          </a:xfrm>
          <a:prstGeom prst="rect">
            <a:avLst/>
          </a:prstGeom>
          <a:noFill/>
        </p:spPr>
      </p:pic>
      <p:pic>
        <p:nvPicPr>
          <p:cNvPr id="1033" name="Picture 9" descr="Z:\Desktop\TAMSAT\NEW\IMG-20110611-0014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4953000"/>
            <a:ext cx="1320800" cy="990600"/>
          </a:xfrm>
          <a:prstGeom prst="rect">
            <a:avLst/>
          </a:prstGeom>
          <a:noFill/>
        </p:spPr>
      </p:pic>
      <p:pic>
        <p:nvPicPr>
          <p:cNvPr id="1034" name="Picture 10" descr="Z:\Desktop\TAMSAT\NEW\CYMERA_20140409_23391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67200" y="4953000"/>
            <a:ext cx="1047750" cy="1397000"/>
          </a:xfrm>
          <a:prstGeom prst="rect">
            <a:avLst/>
          </a:prstGeom>
          <a:noFill/>
        </p:spPr>
      </p:pic>
      <p:pic>
        <p:nvPicPr>
          <p:cNvPr id="1035" name="Picture 11" descr="Z:\Desktop\TAMSAT\NEW\ADF7012_HM_Top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47800" y="4038600"/>
            <a:ext cx="1433739" cy="827088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4231069" y="6400800"/>
            <a:ext cx="1102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Lab Tests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3352800" y="48768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Z:\Desktop\TAMSAT\NEW\kart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53200" y="4343400"/>
            <a:ext cx="1826742" cy="2082800"/>
          </a:xfrm>
          <a:prstGeom prst="rect">
            <a:avLst/>
          </a:prstGeom>
          <a:noFill/>
        </p:spPr>
      </p:pic>
      <p:sp>
        <p:nvSpPr>
          <p:cNvPr id="21" name="Right Arrow 20"/>
          <p:cNvSpPr/>
          <p:nvPr/>
        </p:nvSpPr>
        <p:spPr>
          <a:xfrm>
            <a:off x="5638800" y="5029200"/>
            <a:ext cx="4572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19033" y="6400800"/>
            <a:ext cx="14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Final Design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2639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 descr="Z:\Desktop\Screenshot from 2017-11-16 11-34-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267200"/>
            <a:ext cx="1894284" cy="1409700"/>
          </a:xfrm>
          <a:prstGeom prst="rect">
            <a:avLst/>
          </a:prstGeom>
          <a:noFill/>
        </p:spPr>
      </p:pic>
      <p:pic>
        <p:nvPicPr>
          <p:cNvPr id="1029" name="Picture 5" descr="Z:\Desktop\TAMSAT\NEW\IMG_20140103_2113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371600"/>
            <a:ext cx="1104900" cy="1473200"/>
          </a:xfrm>
          <a:prstGeom prst="rect">
            <a:avLst/>
          </a:prstGeom>
          <a:noFill/>
        </p:spPr>
      </p:pic>
      <p:sp>
        <p:nvSpPr>
          <p:cNvPr id="3" name="Right Arrow 2"/>
          <p:cNvSpPr/>
          <p:nvPr/>
        </p:nvSpPr>
        <p:spPr>
          <a:xfrm>
            <a:off x="2286000" y="137160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2286000"/>
            <a:ext cx="130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pic>
        <p:nvPicPr>
          <p:cNvPr id="2" name="Picture 2" descr="Z:\Desktop\TAMSAT\NEW\2012-06-01-21442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685800"/>
            <a:ext cx="2095500" cy="1571625"/>
          </a:xfrm>
          <a:prstGeom prst="rect">
            <a:avLst/>
          </a:prstGeom>
          <a:noFill/>
        </p:spPr>
      </p:pic>
      <p:pic>
        <p:nvPicPr>
          <p:cNvPr id="5" name="Picture 3" descr="Z:\Desktop\TAMSAT\NEW\IMG-20120607-0171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228601"/>
            <a:ext cx="2743200" cy="2920008"/>
          </a:xfrm>
          <a:prstGeom prst="rect">
            <a:avLst/>
          </a:prstGeom>
          <a:noFill/>
        </p:spPr>
      </p:pic>
      <p:pic>
        <p:nvPicPr>
          <p:cNvPr id="8" name="Picture 4" descr="Z:\Desktop\TAMSAT\NEW\20140126_16060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1" y="381000"/>
            <a:ext cx="1828800" cy="143643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3352800" y="2667000"/>
            <a:ext cx="135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</a:t>
            </a:r>
            <a:r>
              <a:rPr lang="en-US" dirty="0" err="1" smtClean="0"/>
              <a:t>Prduct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5486400" y="137160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553200" y="2819400"/>
            <a:ext cx="130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pic>
        <p:nvPicPr>
          <p:cNvPr id="9" name="Picture 6" descr="Z:\Desktop\TAMSAT\NEW\946675_10151714158555802_1868010513_n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05200" y="4191000"/>
            <a:ext cx="1524000" cy="1017407"/>
          </a:xfrm>
          <a:prstGeom prst="rect">
            <a:avLst/>
          </a:prstGeom>
          <a:noFill/>
        </p:spPr>
      </p:pic>
      <p:pic>
        <p:nvPicPr>
          <p:cNvPr id="10" name="Picture 7" descr="Z:\Desktop\TAMSAT\NEW\922276_10151714074915802_796408015_o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9234" y="3657600"/>
            <a:ext cx="3274766" cy="1752600"/>
          </a:xfrm>
          <a:prstGeom prst="rect">
            <a:avLst/>
          </a:prstGeom>
          <a:noFill/>
        </p:spPr>
      </p:pic>
      <p:pic>
        <p:nvPicPr>
          <p:cNvPr id="12" name="Picture 8" descr="Z:\Desktop\TAMSAT\3USAT\IMG_3688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6200000">
            <a:off x="19611" y="3104589"/>
            <a:ext cx="2168334" cy="1445556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352800" y="5257800"/>
            <a:ext cx="192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Ready for Launch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553200" y="5486400"/>
            <a:ext cx="182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Journey to Space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52400" y="6019800"/>
            <a:ext cx="185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Space Tests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2895600" y="457200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5334000" y="4648200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6390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tamsat\turksat3usat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908720"/>
            <a:ext cx="4648200" cy="3228975"/>
          </a:xfrm>
          <a:prstGeom prst="rect">
            <a:avLst/>
          </a:prstGeom>
          <a:noFill/>
        </p:spPr>
      </p:pic>
      <p:pic>
        <p:nvPicPr>
          <p:cNvPr id="9219" name="Picture 3" descr="C:\tamsat\turksat3usat_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4365104"/>
            <a:ext cx="3456384" cy="2301895"/>
          </a:xfrm>
          <a:prstGeom prst="rect">
            <a:avLst/>
          </a:prstGeom>
          <a:noFill/>
        </p:spPr>
      </p:pic>
      <p:pic>
        <p:nvPicPr>
          <p:cNvPr id="9220" name="Picture 4" descr="C:\tamsat\turksat3usat_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08920"/>
            <a:ext cx="3456384" cy="2301895"/>
          </a:xfrm>
          <a:prstGeom prst="rect">
            <a:avLst/>
          </a:prstGeom>
          <a:noFill/>
        </p:spPr>
      </p:pic>
      <p:pic>
        <p:nvPicPr>
          <p:cNvPr id="9221" name="Picture 5" descr="C:\tamsat\turksat3usat_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240" y="5085184"/>
            <a:ext cx="2232248" cy="1578126"/>
          </a:xfrm>
          <a:prstGeom prst="rect">
            <a:avLst/>
          </a:prstGeom>
          <a:noFill/>
        </p:spPr>
      </p:pic>
      <p:pic>
        <p:nvPicPr>
          <p:cNvPr id="9222" name="Picture 6" descr="C:\tamsat\turksat3usat_1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504" y="980728"/>
            <a:ext cx="2448272" cy="1635526"/>
          </a:xfrm>
          <a:prstGeom prst="rect">
            <a:avLst/>
          </a:prstGeom>
          <a:noFill/>
        </p:spPr>
      </p:pic>
      <p:pic>
        <p:nvPicPr>
          <p:cNvPr id="9223" name="Picture 7" descr="C:\tamsat\turksat3usat_1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5157192"/>
            <a:ext cx="2304256" cy="153459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79512" y="404664"/>
            <a:ext cx="29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TURKSAT 3USAT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Desktop\Screenshot from 2017-11-16 11-37-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990600"/>
            <a:ext cx="6438900" cy="564832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04800" y="1143000"/>
            <a:ext cx="214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UYDU </a:t>
            </a:r>
            <a:r>
              <a:rPr lang="en-US" dirty="0" err="1" smtClean="0"/>
              <a:t>ANATOMiSi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143000"/>
            <a:ext cx="214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UYDU </a:t>
            </a:r>
            <a:r>
              <a:rPr lang="en-US" dirty="0" err="1" smtClean="0"/>
              <a:t>ANATOMiSi</a:t>
            </a:r>
            <a:endParaRPr lang="en-US" dirty="0"/>
          </a:p>
        </p:txBody>
      </p:sp>
      <p:pic>
        <p:nvPicPr>
          <p:cNvPr id="3074" name="Picture 2" descr="Z:\Desktop\Screenshot from 2017-11-16 11-39-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057400"/>
            <a:ext cx="3813954" cy="3743325"/>
          </a:xfrm>
          <a:prstGeom prst="rect">
            <a:avLst/>
          </a:prstGeom>
          <a:noFill/>
        </p:spPr>
      </p:pic>
      <p:pic>
        <p:nvPicPr>
          <p:cNvPr id="3075" name="Picture 3" descr="Z:\Desktop\Screenshot from 2017-11-16 11-39-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057400"/>
            <a:ext cx="4098055" cy="3695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22860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</a:t>
            </a:r>
            <a:r>
              <a:rPr lang="en-US" dirty="0" err="1" smtClean="0"/>
              <a:t>MiMARiSI</a:t>
            </a:r>
            <a:endParaRPr lang="en-US" dirty="0"/>
          </a:p>
        </p:txBody>
      </p:sp>
      <p:pic>
        <p:nvPicPr>
          <p:cNvPr id="3" name="Picture 3" descr="Z:\Desktop\Screenshot from 2017-11-16 11-40-4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04800"/>
            <a:ext cx="5715000" cy="63400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:\Desktop\Screenshot from 2017-11-16 11-42-3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143000"/>
            <a:ext cx="6642858" cy="5260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Z:\Desktop\Screenshot from 2017-11-16 11-46-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828800"/>
            <a:ext cx="7603540" cy="43243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429000" y="990600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OBC &amp; BEACON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TAMSAT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 dirty="0"/>
              <a:t>M</a:t>
            </a:r>
            <a:r>
              <a:rPr lang="en-US" dirty="0"/>
              <a:t>İSYONUMUZ : </a:t>
            </a:r>
            <a:r>
              <a:rPr lang="en-US" dirty="0" err="1"/>
              <a:t>Yurdumuzda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, </a:t>
            </a:r>
            <a:r>
              <a:rPr lang="en-US" dirty="0" err="1"/>
              <a:t>bilimsel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amaçlı</a:t>
            </a:r>
            <a:r>
              <a:rPr lang="en-US" dirty="0"/>
              <a:t> </a:t>
            </a:r>
            <a:r>
              <a:rPr lang="en-US" dirty="0" err="1"/>
              <a:t>uyduların</a:t>
            </a:r>
            <a:r>
              <a:rPr lang="en-US" dirty="0"/>
              <a:t> </a:t>
            </a:r>
            <a:r>
              <a:rPr lang="en-US" dirty="0" err="1"/>
              <a:t>projelendirme</a:t>
            </a:r>
            <a:r>
              <a:rPr lang="en-US" dirty="0"/>
              <a:t>, </a:t>
            </a:r>
            <a:r>
              <a:rPr lang="en-US" dirty="0" err="1"/>
              <a:t>üretim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işletme</a:t>
            </a:r>
            <a:r>
              <a:rPr lang="en-US" dirty="0"/>
              <a:t> </a:t>
            </a:r>
            <a:r>
              <a:rPr lang="en-US" dirty="0" err="1"/>
              <a:t>çalışmaları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araştırma</a:t>
            </a:r>
            <a:r>
              <a:rPr lang="en-US" dirty="0"/>
              <a:t>, </a:t>
            </a:r>
            <a:r>
              <a:rPr lang="en-US" dirty="0" err="1"/>
              <a:t>geliştirme</a:t>
            </a:r>
            <a:r>
              <a:rPr lang="en-US" dirty="0"/>
              <a:t>,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hizmetleri</a:t>
            </a:r>
            <a:r>
              <a:rPr lang="en-US" dirty="0"/>
              <a:t> </a:t>
            </a:r>
            <a:r>
              <a:rPr lang="en-US" dirty="0" err="1"/>
              <a:t>vermek</a:t>
            </a:r>
            <a:r>
              <a:rPr lang="en-US" dirty="0"/>
              <a:t>; </a:t>
            </a:r>
            <a:r>
              <a:rPr lang="en-US" dirty="0" err="1"/>
              <a:t>gerçekleştirdiği</a:t>
            </a:r>
            <a:r>
              <a:rPr lang="en-US" dirty="0"/>
              <a:t> </a:t>
            </a:r>
            <a:r>
              <a:rPr lang="en-US" dirty="0" err="1"/>
              <a:t>projeleri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bilimsel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telsiz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hizmetine</a:t>
            </a:r>
            <a:r>
              <a:rPr lang="en-US" dirty="0"/>
              <a:t> </a:t>
            </a:r>
            <a:r>
              <a:rPr lang="en-US" dirty="0" err="1"/>
              <a:t>sunmak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beceriye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gençlerin</a:t>
            </a:r>
            <a:r>
              <a:rPr lang="en-US" dirty="0"/>
              <a:t> </a:t>
            </a:r>
            <a:r>
              <a:rPr lang="en-US" dirty="0" err="1"/>
              <a:t>sayılarının</a:t>
            </a:r>
            <a:r>
              <a:rPr lang="en-US" dirty="0"/>
              <a:t> </a:t>
            </a:r>
            <a:r>
              <a:rPr lang="en-US" dirty="0" err="1"/>
              <a:t>artması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eğitimler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seminerler</a:t>
            </a:r>
            <a:r>
              <a:rPr lang="en-US" dirty="0"/>
              <a:t> </a:t>
            </a:r>
            <a:r>
              <a:rPr lang="en-US" dirty="0" err="1"/>
              <a:t>düzenlemek</a:t>
            </a:r>
            <a:r>
              <a:rPr lang="en-US" dirty="0"/>
              <a:t> ; </a:t>
            </a:r>
            <a:r>
              <a:rPr lang="en-US" dirty="0" err="1"/>
              <a:t>gelişen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yaygınlaşan</a:t>
            </a:r>
            <a:r>
              <a:rPr lang="en-US" dirty="0"/>
              <a:t> </a:t>
            </a:r>
            <a:r>
              <a:rPr lang="en-US" dirty="0" err="1"/>
              <a:t>bilişim</a:t>
            </a:r>
            <a:r>
              <a:rPr lang="en-US" dirty="0"/>
              <a:t> </a:t>
            </a:r>
            <a:r>
              <a:rPr lang="en-US" dirty="0" err="1"/>
              <a:t>teknolojileriyle</a:t>
            </a:r>
            <a:r>
              <a:rPr lang="en-US" dirty="0"/>
              <a:t>,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sistemlerinin</a:t>
            </a:r>
            <a:r>
              <a:rPr lang="en-US" dirty="0"/>
              <a:t> </a:t>
            </a:r>
            <a:r>
              <a:rPr lang="en-US" dirty="0" err="1"/>
              <a:t>ortak</a:t>
            </a:r>
            <a:r>
              <a:rPr lang="en-US" dirty="0"/>
              <a:t> </a:t>
            </a:r>
            <a:r>
              <a:rPr lang="en-US" dirty="0" err="1"/>
              <a:t>konularında</a:t>
            </a:r>
            <a:r>
              <a:rPr lang="en-US" dirty="0"/>
              <a:t> </a:t>
            </a:r>
            <a:r>
              <a:rPr lang="en-US" dirty="0" err="1"/>
              <a:t>ülkemiz</a:t>
            </a:r>
            <a:r>
              <a:rPr lang="en-US" dirty="0"/>
              <a:t> </a:t>
            </a:r>
            <a:r>
              <a:rPr lang="en-US" dirty="0" err="1"/>
              <a:t>gençleri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araştırma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alanları</a:t>
            </a:r>
            <a:r>
              <a:rPr lang="en-US" dirty="0"/>
              <a:t> </a:t>
            </a:r>
            <a:r>
              <a:rPr lang="en-US" dirty="0" err="1"/>
              <a:t>oluşturmak</a:t>
            </a:r>
            <a:r>
              <a:rPr lang="en-US" dirty="0"/>
              <a:t>, </a:t>
            </a:r>
            <a:r>
              <a:rPr lang="en-US" dirty="0" err="1"/>
              <a:t>gerektiğinde</a:t>
            </a:r>
            <a:r>
              <a:rPr lang="en-US" dirty="0"/>
              <a:t> </a:t>
            </a:r>
            <a:r>
              <a:rPr lang="en-US" dirty="0" err="1"/>
              <a:t>ulusal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uluslar</a:t>
            </a:r>
            <a:r>
              <a:rPr lang="en-US" dirty="0"/>
              <a:t> </a:t>
            </a:r>
            <a:r>
              <a:rPr lang="en-US" dirty="0" err="1"/>
              <a:t>arası</a:t>
            </a:r>
            <a:r>
              <a:rPr lang="en-US" dirty="0"/>
              <a:t> </a:t>
            </a:r>
            <a:r>
              <a:rPr lang="en-US" dirty="0" err="1"/>
              <a:t>düzenleyici</a:t>
            </a:r>
            <a:r>
              <a:rPr lang="en-US" dirty="0"/>
              <a:t> </a:t>
            </a:r>
            <a:r>
              <a:rPr lang="en-US" dirty="0" err="1"/>
              <a:t>kuruluşlarla</a:t>
            </a:r>
            <a:r>
              <a:rPr lang="en-US" dirty="0"/>
              <a:t> </a:t>
            </a:r>
            <a:r>
              <a:rPr lang="en-US" dirty="0" err="1"/>
              <a:t>koordinasyonu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</a:t>
            </a:r>
            <a:r>
              <a:rPr lang="en-US" dirty="0"/>
              <a:t> </a:t>
            </a:r>
            <a:r>
              <a:rPr lang="en-US" dirty="0" err="1"/>
              <a:t>yapmaktır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VİZYONUMUZ: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Gençlerinin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sistemlerini</a:t>
            </a:r>
            <a:r>
              <a:rPr lang="en-US" dirty="0"/>
              <a:t> </a:t>
            </a:r>
            <a:r>
              <a:rPr lang="en-US" dirty="0" err="1"/>
              <a:t>yapmalarına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, yurt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bulunmayan</a:t>
            </a:r>
            <a:r>
              <a:rPr lang="en-US" dirty="0"/>
              <a:t> </a:t>
            </a:r>
            <a:r>
              <a:rPr lang="en-US" dirty="0" err="1"/>
              <a:t>yedek</a:t>
            </a:r>
            <a:r>
              <a:rPr lang="en-US" dirty="0"/>
              <a:t> </a:t>
            </a:r>
            <a:r>
              <a:rPr lang="en-US" dirty="0" err="1"/>
              <a:t>parça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cihazları</a:t>
            </a:r>
            <a:r>
              <a:rPr lang="en-US" dirty="0"/>
              <a:t> </a:t>
            </a:r>
            <a:r>
              <a:rPr lang="en-US" dirty="0" err="1"/>
              <a:t>yasal</a:t>
            </a:r>
            <a:r>
              <a:rPr lang="en-US" dirty="0"/>
              <a:t> </a:t>
            </a:r>
            <a:r>
              <a:rPr lang="en-US" dirty="0" err="1"/>
              <a:t>girişimlerle</a:t>
            </a:r>
            <a:r>
              <a:rPr lang="en-US" dirty="0"/>
              <a:t> </a:t>
            </a:r>
            <a:r>
              <a:rPr lang="en-US" dirty="0" err="1"/>
              <a:t>temin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, </a:t>
            </a:r>
            <a:r>
              <a:rPr lang="en-US" dirty="0" err="1"/>
              <a:t>gerekirse</a:t>
            </a:r>
            <a:r>
              <a:rPr lang="en-US" dirty="0"/>
              <a:t> </a:t>
            </a:r>
            <a:r>
              <a:rPr lang="en-US" dirty="0" err="1"/>
              <a:t>ithalatını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, </a:t>
            </a:r>
            <a:r>
              <a:rPr lang="en-US" dirty="0" err="1"/>
              <a:t>doğal</a:t>
            </a:r>
            <a:r>
              <a:rPr lang="en-US" dirty="0"/>
              <a:t> </a:t>
            </a:r>
            <a:r>
              <a:rPr lang="en-US" dirty="0" err="1"/>
              <a:t>afetler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olağanüstü</a:t>
            </a:r>
            <a:r>
              <a:rPr lang="en-US" dirty="0"/>
              <a:t> </a:t>
            </a:r>
            <a:r>
              <a:rPr lang="en-US" dirty="0" err="1"/>
              <a:t>hallerde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sistemlerinin</a:t>
            </a:r>
            <a:r>
              <a:rPr lang="en-US" dirty="0"/>
              <a:t> </a:t>
            </a:r>
            <a:r>
              <a:rPr lang="en-US" dirty="0" err="1"/>
              <a:t>azami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yararına</a:t>
            </a:r>
            <a:r>
              <a:rPr lang="en-US" dirty="0"/>
              <a:t> </a:t>
            </a:r>
            <a:r>
              <a:rPr lang="en-US" dirty="0" err="1"/>
              <a:t>kullanılmasına</a:t>
            </a:r>
            <a:r>
              <a:rPr lang="en-US" dirty="0"/>
              <a:t> </a:t>
            </a:r>
            <a:r>
              <a:rPr lang="en-US" dirty="0" err="1"/>
              <a:t>öncülük</a:t>
            </a:r>
            <a:r>
              <a:rPr lang="en-US" dirty="0"/>
              <a:t> </a:t>
            </a:r>
            <a:r>
              <a:rPr lang="en-US" dirty="0" err="1"/>
              <a:t>etmek,Amatör</a:t>
            </a:r>
            <a:r>
              <a:rPr lang="en-US" dirty="0"/>
              <a:t> </a:t>
            </a:r>
            <a:r>
              <a:rPr lang="en-US" dirty="0" err="1"/>
              <a:t>Telsizcilik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yönetmeliklerde</a:t>
            </a:r>
            <a:r>
              <a:rPr lang="en-US" dirty="0"/>
              <a:t> </a:t>
            </a:r>
            <a:r>
              <a:rPr lang="en-US" dirty="0" err="1"/>
              <a:t>belirtilen</a:t>
            </a:r>
            <a:r>
              <a:rPr lang="en-US" dirty="0"/>
              <a:t> </a:t>
            </a:r>
            <a:r>
              <a:rPr lang="en-US" dirty="0" err="1"/>
              <a:t>eğitim</a:t>
            </a:r>
            <a:r>
              <a:rPr lang="en-US" dirty="0"/>
              <a:t>, </a:t>
            </a:r>
            <a:r>
              <a:rPr lang="en-US" dirty="0" err="1"/>
              <a:t>araştırma</a:t>
            </a:r>
            <a:r>
              <a:rPr lang="en-US" dirty="0"/>
              <a:t>, </a:t>
            </a:r>
            <a:r>
              <a:rPr lang="en-US" dirty="0" err="1"/>
              <a:t>arama</a:t>
            </a:r>
            <a:r>
              <a:rPr lang="en-US" dirty="0"/>
              <a:t> </a:t>
            </a:r>
            <a:r>
              <a:rPr lang="en-US" dirty="0" err="1"/>
              <a:t>kurtarma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izcilik</a:t>
            </a:r>
            <a:r>
              <a:rPr lang="en-US" dirty="0"/>
              <a:t> </a:t>
            </a:r>
            <a:r>
              <a:rPr lang="en-US" dirty="0" err="1"/>
              <a:t>kuruluşlarında</a:t>
            </a:r>
            <a:r>
              <a:rPr lang="en-US" dirty="0"/>
              <a:t> </a:t>
            </a:r>
            <a:r>
              <a:rPr lang="en-US" dirty="0" err="1"/>
              <a:t>yasa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yönetmelikler</a:t>
            </a:r>
            <a:r>
              <a:rPr lang="en-US" dirty="0"/>
              <a:t> </a:t>
            </a:r>
            <a:r>
              <a:rPr lang="en-US" dirty="0" err="1"/>
              <a:t>uyarınca</a:t>
            </a:r>
            <a:r>
              <a:rPr lang="en-US" dirty="0"/>
              <a:t> </a:t>
            </a:r>
            <a:r>
              <a:rPr lang="en-US" dirty="0" err="1"/>
              <a:t>kurulacak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telsiz</a:t>
            </a:r>
            <a:r>
              <a:rPr lang="en-US" dirty="0"/>
              <a:t> </a:t>
            </a:r>
            <a:r>
              <a:rPr lang="en-US" dirty="0" err="1"/>
              <a:t>istasyonlarına</a:t>
            </a:r>
            <a:r>
              <a:rPr lang="en-US" dirty="0"/>
              <a:t> </a:t>
            </a:r>
            <a:r>
              <a:rPr lang="en-US" dirty="0" err="1"/>
              <a:t>gerektiğinde</a:t>
            </a:r>
            <a:r>
              <a:rPr lang="en-US" dirty="0"/>
              <a:t> </a:t>
            </a:r>
            <a:r>
              <a:rPr lang="en-US" dirty="0" err="1"/>
              <a:t>geçici</a:t>
            </a:r>
            <a:r>
              <a:rPr lang="en-US" dirty="0"/>
              <a:t> </a:t>
            </a:r>
            <a:r>
              <a:rPr lang="en-US" dirty="0" err="1"/>
              <a:t>cihaz</a:t>
            </a:r>
            <a:r>
              <a:rPr lang="en-US" dirty="0"/>
              <a:t>, </a:t>
            </a:r>
            <a:r>
              <a:rPr lang="en-US" dirty="0" err="1"/>
              <a:t>anten</a:t>
            </a:r>
            <a:r>
              <a:rPr lang="en-US" dirty="0"/>
              <a:t>,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temin</a:t>
            </a:r>
            <a:r>
              <a:rPr lang="en-US" dirty="0"/>
              <a:t> </a:t>
            </a:r>
            <a:r>
              <a:rPr lang="en-US" dirty="0" err="1"/>
              <a:t>ederek</a:t>
            </a:r>
            <a:r>
              <a:rPr lang="en-US" dirty="0"/>
              <a:t>, </a:t>
            </a: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haberleşme</a:t>
            </a:r>
            <a:r>
              <a:rPr lang="en-US" dirty="0"/>
              <a:t> </a:t>
            </a:r>
            <a:r>
              <a:rPr lang="en-US" dirty="0" err="1"/>
              <a:t>desteği</a:t>
            </a:r>
            <a:r>
              <a:rPr lang="en-US" dirty="0"/>
              <a:t> </a:t>
            </a:r>
            <a:r>
              <a:rPr lang="en-US" dirty="0" err="1"/>
              <a:t>vermek</a:t>
            </a:r>
            <a:r>
              <a:rPr lang="en-US" dirty="0"/>
              <a:t> </a:t>
            </a:r>
            <a:r>
              <a:rPr lang="en-US" dirty="0" err="1"/>
              <a:t>gelecek</a:t>
            </a:r>
            <a:r>
              <a:rPr lang="en-US" dirty="0"/>
              <a:t> </a:t>
            </a:r>
            <a:r>
              <a:rPr lang="en-US" dirty="0" err="1"/>
              <a:t>vizyonumuzu</a:t>
            </a:r>
            <a:r>
              <a:rPr lang="en-US" dirty="0"/>
              <a:t> </a:t>
            </a:r>
            <a:r>
              <a:rPr lang="en-US" dirty="0" err="1"/>
              <a:t>belirtmektedir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Z:\Desktop\Screenshot from 2017-11-16 11-47-3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905000"/>
            <a:ext cx="4419600" cy="466674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429000" y="1295400"/>
            <a:ext cx="224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ANTENNA OPENER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447800"/>
            <a:ext cx="6705600" cy="5162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3400" y="838200"/>
            <a:ext cx="136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PAYLOAD-1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838200"/>
            <a:ext cx="140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PAYLOAD-2</a:t>
            </a:r>
            <a:endParaRPr lang="en-US" dirty="0"/>
          </a:p>
        </p:txBody>
      </p:sp>
      <p:pic>
        <p:nvPicPr>
          <p:cNvPr id="8194" name="Picture 2" descr="Z:\Desktop\Screenshot from 2017-11-16 11-48-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95400"/>
            <a:ext cx="8612383" cy="487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828800"/>
            <a:ext cx="6939686" cy="4877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733800" y="838200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STABILIZER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Z:\Desktop\Screenshot from 2017-11-16 11-53-2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05000"/>
            <a:ext cx="7665391" cy="4754563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962400" y="685800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MASS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0" y="5562600"/>
            <a:ext cx="2855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TAMSAT PROJECTS FOR </a:t>
            </a:r>
          </a:p>
          <a:p>
            <a:pPr algn="ctr"/>
            <a:r>
              <a:rPr lang="en-US" b="1" dirty="0" smtClean="0"/>
              <a:t>CUBESATS</a:t>
            </a:r>
            <a:endParaRPr lang="en-US" b="1" dirty="0"/>
          </a:p>
        </p:txBody>
      </p:sp>
      <p:pic>
        <p:nvPicPr>
          <p:cNvPr id="4" name="Picture 3" descr="uuuuu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143000"/>
            <a:ext cx="4119736" cy="411973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4704"/>
            <a:ext cx="49492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TAMSAT IHU</a:t>
            </a:r>
            <a:endParaRPr lang="tr-TR" sz="2800" b="1" dirty="0"/>
          </a:p>
          <a:p>
            <a:r>
              <a:rPr lang="tr-TR" sz="2800" b="1" dirty="0" err="1"/>
              <a:t>Internal</a:t>
            </a:r>
            <a:r>
              <a:rPr lang="tr-TR" sz="2800" b="1" dirty="0"/>
              <a:t> </a:t>
            </a:r>
            <a:r>
              <a:rPr lang="tr-TR" sz="2800" b="1" dirty="0" err="1"/>
              <a:t>Housekeeping</a:t>
            </a:r>
            <a:r>
              <a:rPr lang="tr-TR" sz="2800" b="1" dirty="0"/>
              <a:t> </a:t>
            </a:r>
            <a:r>
              <a:rPr lang="tr-TR" sz="2800" b="1" dirty="0" err="1"/>
              <a:t>Unit</a:t>
            </a:r>
            <a:endParaRPr lang="en-US" sz="2800" b="1" dirty="0"/>
          </a:p>
        </p:txBody>
      </p:sp>
      <p:pic>
        <p:nvPicPr>
          <p:cNvPr id="10242" name="Picture 2" descr="C:\tamsat\tamsat_ih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20888"/>
            <a:ext cx="7934819" cy="30243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4704"/>
            <a:ext cx="3840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TAMSAT </a:t>
            </a:r>
            <a:r>
              <a:rPr lang="en-US" sz="2800" b="1" dirty="0" smtClean="0"/>
              <a:t>Transponder</a:t>
            </a:r>
            <a:endParaRPr lang="en-US" sz="2800" b="1" dirty="0"/>
          </a:p>
        </p:txBody>
      </p:sp>
      <p:pic>
        <p:nvPicPr>
          <p:cNvPr id="11266" name="Picture 2" descr="Z:\Desktop\TAMSAT\20140126_1605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5105400" cy="5360670"/>
          </a:xfrm>
          <a:prstGeom prst="rect">
            <a:avLst/>
          </a:prstGeom>
          <a:noFill/>
        </p:spPr>
      </p:pic>
      <p:pic>
        <p:nvPicPr>
          <p:cNvPr id="11267" name="Picture 3" descr="Z:\Desktop\Screenshot from 2017-11-16 11-58-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191000"/>
            <a:ext cx="8686800" cy="24694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4704"/>
            <a:ext cx="2450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TAMSAT </a:t>
            </a:r>
            <a:r>
              <a:rPr lang="en-US" sz="2800" b="1" dirty="0" smtClean="0"/>
              <a:t>OBC</a:t>
            </a:r>
            <a:endParaRPr lang="en-US" sz="2800" b="1" dirty="0"/>
          </a:p>
        </p:txBody>
      </p:sp>
      <p:pic>
        <p:nvPicPr>
          <p:cNvPr id="12290" name="Picture 2" descr="Z:\Desktop\TAMSAT\20141208_2116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8026400" cy="4514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4704"/>
            <a:ext cx="3155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TAMSAT </a:t>
            </a:r>
            <a:r>
              <a:rPr lang="en-US" sz="2800" b="1" dirty="0" smtClean="0"/>
              <a:t>BEACON</a:t>
            </a:r>
            <a:endParaRPr lang="en-US" sz="2800" b="1" dirty="0"/>
          </a:p>
        </p:txBody>
      </p:sp>
      <p:pic>
        <p:nvPicPr>
          <p:cNvPr id="13314" name="Picture 2" descr="Z:\Desktop\TAMSAT\20141211_2121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76400"/>
            <a:ext cx="8077200" cy="4543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Çalışma </a:t>
            </a:r>
            <a:r>
              <a:rPr lang="en-US" dirty="0" err="1"/>
              <a:t>Gruplar</a:t>
            </a:r>
            <a:r>
              <a:rPr lang="tr-TR" dirty="0"/>
              <a:t>ımız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Yönetimi</a:t>
            </a:r>
            <a:endParaRPr lang="en-US" dirty="0"/>
          </a:p>
          <a:p>
            <a:r>
              <a:rPr lang="en-US" dirty="0"/>
              <a:t>CAD/CAM/</a:t>
            </a:r>
            <a:r>
              <a:rPr lang="en-US" dirty="0" err="1"/>
              <a:t>Animasyon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Dijital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Modül</a:t>
            </a:r>
            <a:r>
              <a:rPr lang="en-US" dirty="0"/>
              <a:t> </a:t>
            </a:r>
            <a:r>
              <a:rPr lang="en-US" dirty="0" err="1"/>
              <a:t>Grubu</a:t>
            </a:r>
            <a:endParaRPr lang="en-US" dirty="0"/>
          </a:p>
          <a:p>
            <a:r>
              <a:rPr lang="sv-SE" dirty="0"/>
              <a:t>Amatör Uydu Lab. Enteg. ve Test Takımı</a:t>
            </a:r>
          </a:p>
          <a:p>
            <a:r>
              <a:rPr lang="en-US" dirty="0" err="1"/>
              <a:t>Bütçe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Finans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Proje</a:t>
            </a:r>
            <a:r>
              <a:rPr lang="en-US" dirty="0"/>
              <a:t> Alt </a:t>
            </a:r>
            <a:r>
              <a:rPr lang="en-US" dirty="0" err="1"/>
              <a:t>Yöneticisi</a:t>
            </a:r>
            <a:endParaRPr lang="en-US" dirty="0"/>
          </a:p>
          <a:p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İstasyonu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Anten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Grubu</a:t>
            </a:r>
            <a:endParaRPr lang="en-US" dirty="0"/>
          </a:p>
          <a:p>
            <a:r>
              <a:rPr lang="en-US" dirty="0" err="1"/>
              <a:t>Regülasyon</a:t>
            </a:r>
            <a:r>
              <a:rPr lang="en-US" dirty="0"/>
              <a:t> / </a:t>
            </a:r>
            <a:r>
              <a:rPr lang="en-US" dirty="0" err="1"/>
              <a:t>Frekans</a:t>
            </a:r>
            <a:r>
              <a:rPr lang="en-US" dirty="0"/>
              <a:t> </a:t>
            </a:r>
            <a:r>
              <a:rPr lang="en-US" dirty="0" err="1"/>
              <a:t>Tahsis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Basın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Halkla</a:t>
            </a:r>
            <a:r>
              <a:rPr lang="en-US" dirty="0"/>
              <a:t> </a:t>
            </a:r>
            <a:r>
              <a:rPr lang="en-US" dirty="0" err="1"/>
              <a:t>İlişkiler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Hukuk</a:t>
            </a:r>
            <a:r>
              <a:rPr lang="en-US" dirty="0"/>
              <a:t> </a:t>
            </a:r>
            <a:r>
              <a:rPr lang="en-US" dirty="0" err="1"/>
              <a:t>Danışmanları</a:t>
            </a:r>
            <a:endParaRPr lang="en-US" dirty="0"/>
          </a:p>
          <a:p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</a:t>
            </a:r>
            <a:r>
              <a:rPr lang="en-US" dirty="0" err="1"/>
              <a:t>zleme</a:t>
            </a:r>
            <a:r>
              <a:rPr lang="en-US" dirty="0"/>
              <a:t> A</a:t>
            </a:r>
            <a:r>
              <a:rPr lang="tr-TR" dirty="0"/>
              <a:t>ğı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3725768"/>
          </a:xfrm>
        </p:spPr>
        <p:txBody>
          <a:bodyPr>
            <a:normAutofit/>
          </a:bodyPr>
          <a:lstStyle/>
          <a:p>
            <a:r>
              <a:rPr lang="en-US" dirty="0" err="1"/>
              <a:t>Amaç</a:t>
            </a:r>
            <a:r>
              <a:rPr lang="en-US" dirty="0"/>
              <a:t>: TAMSAT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İzleme</a:t>
            </a:r>
            <a:r>
              <a:rPr lang="en-US" dirty="0"/>
              <a:t> </a:t>
            </a:r>
            <a:r>
              <a:rPr lang="en-US" dirty="0" err="1"/>
              <a:t>Ağı</a:t>
            </a:r>
            <a:r>
              <a:rPr lang="en-US" dirty="0"/>
              <a:t>,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gönüllü</a:t>
            </a:r>
            <a:r>
              <a:rPr lang="en-US" dirty="0"/>
              <a:t> </a:t>
            </a:r>
            <a:r>
              <a:rPr lang="en-US" dirty="0" err="1"/>
              <a:t>katılımıyla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çalışmaları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istasyonları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AR-GE </a:t>
            </a:r>
            <a:r>
              <a:rPr lang="en-US" dirty="0" err="1"/>
              <a:t>faaliyetlerini</a:t>
            </a:r>
            <a:r>
              <a:rPr lang="en-US" dirty="0"/>
              <a:t> </a:t>
            </a:r>
            <a:r>
              <a:rPr lang="en-US" dirty="0" err="1"/>
              <a:t>desteklemek</a:t>
            </a:r>
            <a:r>
              <a:rPr lang="en-US" dirty="0"/>
              <a:t>,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uydularla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toplama</a:t>
            </a:r>
            <a:r>
              <a:rPr lang="en-US" dirty="0"/>
              <a:t>,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bandda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uydulardan</a:t>
            </a:r>
            <a:r>
              <a:rPr lang="en-US" dirty="0"/>
              <a:t> </a:t>
            </a:r>
            <a:r>
              <a:rPr lang="en-US" dirty="0" err="1"/>
              <a:t>yayınlanan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(</a:t>
            </a:r>
            <a:r>
              <a:rPr lang="en-US" dirty="0" err="1"/>
              <a:t>şifresiz</a:t>
            </a:r>
            <a:r>
              <a:rPr lang="en-US" dirty="0"/>
              <a:t>)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izleme</a:t>
            </a:r>
            <a:r>
              <a:rPr lang="en-US" dirty="0"/>
              <a:t>, </a:t>
            </a:r>
            <a:r>
              <a:rPr lang="en-US" dirty="0" err="1"/>
              <a:t>kayıt</a:t>
            </a:r>
            <a:r>
              <a:rPr lang="en-US" dirty="0"/>
              <a:t>, </a:t>
            </a:r>
            <a:r>
              <a:rPr lang="en-US" dirty="0" err="1"/>
              <a:t>teknoloji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,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birikimi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,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konuya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ilgi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katılımını</a:t>
            </a:r>
            <a:r>
              <a:rPr lang="en-US" dirty="0"/>
              <a:t> </a:t>
            </a:r>
            <a:r>
              <a:rPr lang="en-US" dirty="0" err="1"/>
              <a:t>sağlama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geliştirilmiştir</a:t>
            </a:r>
            <a:r>
              <a:rPr lang="en-US" dirty="0"/>
              <a:t>.</a:t>
            </a:r>
            <a:endParaRPr lang="tr-T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 descr="C:\tamsat\tamsat_samsun_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3831745" cy="2952328"/>
          </a:xfrm>
          <a:prstGeom prst="rect">
            <a:avLst/>
          </a:prstGeom>
          <a:noFill/>
        </p:spPr>
      </p:pic>
      <p:pic>
        <p:nvPicPr>
          <p:cNvPr id="3" name="Picture 24" descr="C:\tamsat\tb1n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212976"/>
            <a:ext cx="4648200" cy="3086100"/>
          </a:xfrm>
          <a:prstGeom prst="rect">
            <a:avLst/>
          </a:prstGeom>
          <a:noFill/>
        </p:spPr>
      </p:pic>
      <p:pic>
        <p:nvPicPr>
          <p:cNvPr id="4" name="Picture 25" descr="C:\tamsat\tb2njl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260648"/>
            <a:ext cx="4648200" cy="3409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tamsat\YUS_DC_1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933056"/>
            <a:ext cx="4648200" cy="2638425"/>
          </a:xfrm>
          <a:prstGeom prst="rect">
            <a:avLst/>
          </a:prstGeom>
          <a:noFill/>
        </p:spPr>
      </p:pic>
      <p:pic>
        <p:nvPicPr>
          <p:cNvPr id="12291" name="Picture 3" descr="C:\tamsat\YUS_DC_1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48680"/>
            <a:ext cx="4648200" cy="3181350"/>
          </a:xfrm>
          <a:prstGeom prst="rect">
            <a:avLst/>
          </a:prstGeom>
          <a:noFill/>
        </p:spPr>
      </p:pic>
      <p:pic>
        <p:nvPicPr>
          <p:cNvPr id="12292" name="Picture 4" descr="C:\tamsat\DL2CQ_1-488x36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996952"/>
            <a:ext cx="4648200" cy="3476625"/>
          </a:xfrm>
          <a:prstGeom prst="rect">
            <a:avLst/>
          </a:prstGeom>
          <a:noFill/>
        </p:spPr>
      </p:pic>
      <p:pic>
        <p:nvPicPr>
          <p:cNvPr id="12293" name="Picture 5" descr="C:\tamsat\DL2IE_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476672"/>
            <a:ext cx="3048000" cy="228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C:\tamsat\tamsat_samsun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04664"/>
            <a:ext cx="4648200" cy="3676650"/>
          </a:xfrm>
          <a:prstGeom prst="rect">
            <a:avLst/>
          </a:prstGeom>
          <a:noFill/>
        </p:spPr>
      </p:pic>
      <p:pic>
        <p:nvPicPr>
          <p:cNvPr id="3" name="Picture 21" descr="C:\tamsat\tamsat_samsun_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996952"/>
            <a:ext cx="4648200" cy="3486150"/>
          </a:xfrm>
          <a:prstGeom prst="rect">
            <a:avLst/>
          </a:prstGeom>
          <a:noFill/>
        </p:spPr>
      </p:pic>
      <p:pic>
        <p:nvPicPr>
          <p:cNvPr id="4" name="Picture 22" descr="C:\tamsat\tamsat_samsun_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836712"/>
            <a:ext cx="4648200" cy="3486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C:\tamsat\ta7w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933056"/>
            <a:ext cx="4648200" cy="2647950"/>
          </a:xfrm>
          <a:prstGeom prst="rect">
            <a:avLst/>
          </a:prstGeom>
          <a:noFill/>
        </p:spPr>
      </p:pic>
      <p:pic>
        <p:nvPicPr>
          <p:cNvPr id="3" name="Picture 17" descr="C:\tamsat\ta7w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92696"/>
            <a:ext cx="4648200" cy="2924175"/>
          </a:xfrm>
          <a:prstGeom prst="rect">
            <a:avLst/>
          </a:prstGeom>
          <a:noFill/>
        </p:spPr>
      </p:pic>
      <p:pic>
        <p:nvPicPr>
          <p:cNvPr id="4" name="Picture 18" descr="C:\tamsat\ta7w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924944"/>
            <a:ext cx="4093943" cy="2659385"/>
          </a:xfrm>
          <a:prstGeom prst="rect">
            <a:avLst/>
          </a:prstGeom>
          <a:noFill/>
        </p:spPr>
      </p:pic>
      <p:pic>
        <p:nvPicPr>
          <p:cNvPr id="5" name="Picture 19" descr="C:\tamsat\ta7w_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88640"/>
            <a:ext cx="3208040" cy="24060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C:\tamsat\t3_35_1b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20688"/>
            <a:ext cx="4648200" cy="3486150"/>
          </a:xfrm>
          <a:prstGeom prst="rect">
            <a:avLst/>
          </a:prstGeom>
          <a:noFill/>
        </p:spPr>
      </p:pic>
      <p:pic>
        <p:nvPicPr>
          <p:cNvPr id="3" name="Picture 14" descr="C:\tamsat\t3_35_1b_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852936"/>
            <a:ext cx="4648200" cy="3638550"/>
          </a:xfrm>
          <a:prstGeom prst="rect">
            <a:avLst/>
          </a:prstGeom>
          <a:noFill/>
        </p:spPr>
      </p:pic>
      <p:pic>
        <p:nvPicPr>
          <p:cNvPr id="4" name="Picture 15" descr="C:\tamsat\T6-55-1B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60648"/>
            <a:ext cx="4648200" cy="3486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C:\tamsat\T2_06_1B_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08720"/>
            <a:ext cx="4648200" cy="3486150"/>
          </a:xfrm>
          <a:prstGeom prst="rect">
            <a:avLst/>
          </a:prstGeom>
          <a:noFill/>
        </p:spPr>
      </p:pic>
      <p:pic>
        <p:nvPicPr>
          <p:cNvPr id="3" name="Picture 11" descr="C:\tamsat\T2_06_1B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3573016"/>
            <a:ext cx="4648200" cy="2619375"/>
          </a:xfrm>
          <a:prstGeom prst="rect">
            <a:avLst/>
          </a:prstGeom>
          <a:noFill/>
        </p:spPr>
      </p:pic>
      <p:pic>
        <p:nvPicPr>
          <p:cNvPr id="4" name="Picture 12" descr="C:\tamsat\T2_06_1B_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548680"/>
            <a:ext cx="4648200" cy="261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tamsat\DL2IE_anten-488x4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4864"/>
            <a:ext cx="4648200" cy="4448175"/>
          </a:xfrm>
          <a:prstGeom prst="rect">
            <a:avLst/>
          </a:prstGeom>
          <a:noFill/>
        </p:spPr>
      </p:pic>
      <p:pic>
        <p:nvPicPr>
          <p:cNvPr id="3" name="Picture 7" descr="C:\tamsat\DL3CQ_4-488x36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140968"/>
            <a:ext cx="4648200" cy="3476625"/>
          </a:xfrm>
          <a:prstGeom prst="rect">
            <a:avLst/>
          </a:prstGeom>
          <a:noFill/>
        </p:spPr>
      </p:pic>
      <p:pic>
        <p:nvPicPr>
          <p:cNvPr id="4" name="Picture 8" descr="C:\tamsat\T2_06_1B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404664"/>
            <a:ext cx="3112029" cy="23340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3140968"/>
            <a:ext cx="57006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/>
              <a:t>TEŞEKKÜRLER</a:t>
            </a:r>
            <a:endParaRPr lang="en-US" sz="6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0"/>
            <a:ext cx="6847269" cy="6642134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="" xmlns:a16="http://schemas.microsoft.com/office/drawing/2014/main" id="{C0E08188-7D85-47CF-9EAA-3CC26BE90CBC}"/>
              </a:ext>
            </a:extLst>
          </p:cNvPr>
          <p:cNvSpPr txBox="1"/>
          <p:nvPr/>
        </p:nvSpPr>
        <p:spPr>
          <a:xfrm>
            <a:off x="2915816" y="6457468"/>
            <a:ext cx="290957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b="1" dirty="0"/>
              <a:t>http://www.tamsat.org.tr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tamsat\resim\new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76672"/>
            <a:ext cx="7800975" cy="6029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tamsat\resim\new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474150" cy="31745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tamsat\resim\new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349183" cy="48409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tamsat\resim\new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80728"/>
            <a:ext cx="8621192" cy="5112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185</TotalTime>
  <Words>402</Words>
  <Application>Microsoft Office PowerPoint</Application>
  <PresentationFormat>On-screen Show (4:3)</PresentationFormat>
  <Paragraphs>61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Flow</vt:lpstr>
      <vt:lpstr>Slide 1</vt:lpstr>
      <vt:lpstr>Slide 2</vt:lpstr>
      <vt:lpstr>TAMSAT</vt:lpstr>
      <vt:lpstr>Çalışma Gruplarımız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Küp Uydu Nedir ?</vt:lpstr>
      <vt:lpstr>Küp Uydu Nedir ?</vt:lpstr>
      <vt:lpstr>Küp Uydu Nedir ?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İzleme Ağı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Havelsan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Baris DINC - HAVELSAN</dc:creator>
  <cp:lastModifiedBy>xxxx</cp:lastModifiedBy>
  <cp:revision>60</cp:revision>
  <dcterms:created xsi:type="dcterms:W3CDTF">2013-10-21T04:15:41Z</dcterms:created>
  <dcterms:modified xsi:type="dcterms:W3CDTF">2017-11-16T08:59:22Z</dcterms:modified>
</cp:coreProperties>
</file>